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2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Arimo" charset="1" panose="020B0604020202020204"/>
      <p:regular r:id="rId15"/>
    </p:embeddedFont>
    <p:embeddedFont>
      <p:font typeface="Noto Sans" charset="1" panose="020B0502040504020204"/>
      <p:regular r:id="rId16"/>
    </p:embeddedFont>
    <p:embeddedFont>
      <p:font typeface="Noto Sans Bold" charset="1" panose="020B08020405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notesMasters/notesMaster1.xml" Type="http://schemas.openxmlformats.org/officeDocument/2006/relationships/notesMaster"/><Relationship Id="rId13" Target="theme/theme2.xml" Type="http://schemas.openxmlformats.org/officeDocument/2006/relationships/theme"/><Relationship Id="rId14" Target="notesSlides/notesSlide1.xml" Type="http://schemas.openxmlformats.org/officeDocument/2006/relationships/notes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notesSlides/notesSlide2.xml" Type="http://schemas.openxmlformats.org/officeDocument/2006/relationships/notesSlide"/><Relationship Id="rId18" Target="fonts/font18.fntdata" Type="http://schemas.openxmlformats.org/officeDocument/2006/relationships/font"/><Relationship Id="rId19" Target="notesSlides/notesSlide3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4.xml" Type="http://schemas.openxmlformats.org/officeDocument/2006/relationships/notesSlide"/><Relationship Id="rId21" Target="notesSlides/notesSlide5.xml" Type="http://schemas.openxmlformats.org/officeDocument/2006/relationships/notesSlide"/><Relationship Id="rId22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559621" y="-839432"/>
            <a:ext cx="7644967" cy="11126432"/>
            <a:chOff x="0" y="0"/>
            <a:chExt cx="9424259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42425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424259">
                  <a:moveTo>
                    <a:pt x="0" y="0"/>
                  </a:moveTo>
                  <a:lnTo>
                    <a:pt x="9424259" y="0"/>
                  </a:lnTo>
                  <a:lnTo>
                    <a:pt x="942425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532" r="0" b="-153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2477986"/>
            <a:ext cx="9445523" cy="271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AI-Based Resume Screening &amp; Skill Matching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8" y="5532539"/>
            <a:ext cx="944552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 smart recruitment support system that automatically screens resumes, matches candidate skills with job requirements, and ranks candidates based on relevance.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8" y="7212359"/>
            <a:ext cx="9445523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Developed by: </a:t>
            </a:r>
            <a:r>
              <a:rPr lang="en-US" sz="2187">
                <a:solidFill>
                  <a:srgbClr val="97B8FF"/>
                </a:solidFill>
                <a:latin typeface="Noto Sans"/>
                <a:ea typeface="Noto Sans"/>
                <a:cs typeface="Noto Sans"/>
                <a:sym typeface="Noto Sans"/>
              </a:rPr>
              <a:t>Divya Arjun Pawar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321271"/>
            <a:ext cx="12685814" cy="74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Challenges in Traditional Resume Screening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3474244"/>
            <a:ext cx="5283546" cy="2010070"/>
            <a:chOff x="0" y="0"/>
            <a:chExt cx="7044728" cy="26800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6993890" cy="2629281"/>
            </a:xfrm>
            <a:custGeom>
              <a:avLst/>
              <a:gdLst/>
              <a:ahLst/>
              <a:cxnLst/>
              <a:rect r="r" b="b" t="t" l="l"/>
              <a:pathLst>
                <a:path h="2629281" w="6993890">
                  <a:moveTo>
                    <a:pt x="0" y="243840"/>
                  </a:moveTo>
                  <a:cubicBezTo>
                    <a:pt x="0" y="109220"/>
                    <a:pt x="110490" y="0"/>
                    <a:pt x="246761" y="0"/>
                  </a:cubicBezTo>
                  <a:lnTo>
                    <a:pt x="6747129" y="0"/>
                  </a:lnTo>
                  <a:cubicBezTo>
                    <a:pt x="6883400" y="0"/>
                    <a:pt x="6993890" y="109220"/>
                    <a:pt x="6993890" y="243840"/>
                  </a:cubicBezTo>
                  <a:lnTo>
                    <a:pt x="6993890" y="2385441"/>
                  </a:lnTo>
                  <a:cubicBezTo>
                    <a:pt x="6993890" y="2520061"/>
                    <a:pt x="6883400" y="2629281"/>
                    <a:pt x="6747129" y="2629281"/>
                  </a:cubicBezTo>
                  <a:lnTo>
                    <a:pt x="246761" y="2629281"/>
                  </a:lnTo>
                  <a:cubicBezTo>
                    <a:pt x="110490" y="2629281"/>
                    <a:pt x="0" y="2520188"/>
                    <a:pt x="0" y="2385441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44690" cy="2680081"/>
            </a:xfrm>
            <a:custGeom>
              <a:avLst/>
              <a:gdLst/>
              <a:ahLst/>
              <a:cxnLst/>
              <a:rect r="r" b="b" t="t" l="l"/>
              <a:pathLst>
                <a:path h="2680081" w="7044690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6772529" y="0"/>
                  </a:lnTo>
                  <a:lnTo>
                    <a:pt x="6772529" y="25400"/>
                  </a:lnTo>
                  <a:lnTo>
                    <a:pt x="6772529" y="0"/>
                  </a:lnTo>
                  <a:cubicBezTo>
                    <a:pt x="6922516" y="0"/>
                    <a:pt x="7044690" y="120269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2410841"/>
                  </a:lnTo>
                  <a:lnTo>
                    <a:pt x="7019290" y="2410841"/>
                  </a:lnTo>
                  <a:lnTo>
                    <a:pt x="7044690" y="2410841"/>
                  </a:lnTo>
                  <a:cubicBezTo>
                    <a:pt x="7044690" y="2559812"/>
                    <a:pt x="6922516" y="2680081"/>
                    <a:pt x="6772529" y="2680081"/>
                  </a:cubicBezTo>
                  <a:lnTo>
                    <a:pt x="6772529" y="2654681"/>
                  </a:lnTo>
                  <a:lnTo>
                    <a:pt x="6772529" y="2680081"/>
                  </a:lnTo>
                  <a:lnTo>
                    <a:pt x="272161" y="2680081"/>
                  </a:lnTo>
                  <a:lnTo>
                    <a:pt x="272161" y="2654681"/>
                  </a:lnTo>
                  <a:lnTo>
                    <a:pt x="272161" y="2680081"/>
                  </a:lnTo>
                  <a:cubicBezTo>
                    <a:pt x="122174" y="2680081"/>
                    <a:pt x="0" y="2559812"/>
                    <a:pt x="0" y="24108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10841"/>
                  </a:lnTo>
                  <a:lnTo>
                    <a:pt x="25400" y="2410841"/>
                  </a:lnTo>
                  <a:lnTo>
                    <a:pt x="50800" y="2410841"/>
                  </a:lnTo>
                  <a:cubicBezTo>
                    <a:pt x="50800" y="2531237"/>
                    <a:pt x="149606" y="2629281"/>
                    <a:pt x="272161" y="2629281"/>
                  </a:cubicBezTo>
                  <a:lnTo>
                    <a:pt x="6772529" y="2629281"/>
                  </a:lnTo>
                  <a:cubicBezTo>
                    <a:pt x="6895085" y="2629281"/>
                    <a:pt x="6993890" y="2531237"/>
                    <a:pt x="6993890" y="2410841"/>
                  </a:cubicBezTo>
                  <a:lnTo>
                    <a:pt x="6993890" y="269240"/>
                  </a:lnTo>
                  <a:cubicBezTo>
                    <a:pt x="6993890" y="148844"/>
                    <a:pt x="6895085" y="50800"/>
                    <a:pt x="6772529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54138" y="3493294"/>
            <a:ext cx="152400" cy="1971970"/>
            <a:chOff x="0" y="0"/>
            <a:chExt cx="203200" cy="2629294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203200" cy="2629281"/>
            </a:xfrm>
            <a:custGeom>
              <a:avLst/>
              <a:gdLst/>
              <a:ahLst/>
              <a:cxnLst/>
              <a:rect r="r" b="b" t="t" l="l"/>
              <a:pathLst>
                <a:path h="262928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629281"/>
                  </a:lnTo>
                  <a:lnTo>
                    <a:pt x="0" y="2629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" t="0" r="-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8159" y="3776815"/>
            <a:ext cx="4487913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Manual screening is time-consuming and inefficient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02156" y="3474244"/>
            <a:ext cx="5283546" cy="2010070"/>
            <a:chOff x="0" y="0"/>
            <a:chExt cx="7044728" cy="26800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25400"/>
              <a:ext cx="6993890" cy="2629281"/>
            </a:xfrm>
            <a:custGeom>
              <a:avLst/>
              <a:gdLst/>
              <a:ahLst/>
              <a:cxnLst/>
              <a:rect r="r" b="b" t="t" l="l"/>
              <a:pathLst>
                <a:path h="2629281" w="6993890">
                  <a:moveTo>
                    <a:pt x="0" y="243840"/>
                  </a:moveTo>
                  <a:cubicBezTo>
                    <a:pt x="0" y="109220"/>
                    <a:pt x="110490" y="0"/>
                    <a:pt x="246761" y="0"/>
                  </a:cubicBezTo>
                  <a:lnTo>
                    <a:pt x="6747129" y="0"/>
                  </a:lnTo>
                  <a:cubicBezTo>
                    <a:pt x="6883400" y="0"/>
                    <a:pt x="6993890" y="109220"/>
                    <a:pt x="6993890" y="243840"/>
                  </a:cubicBezTo>
                  <a:lnTo>
                    <a:pt x="6993890" y="2385441"/>
                  </a:lnTo>
                  <a:cubicBezTo>
                    <a:pt x="6993890" y="2520061"/>
                    <a:pt x="6883400" y="2629281"/>
                    <a:pt x="6747129" y="2629281"/>
                  </a:cubicBezTo>
                  <a:lnTo>
                    <a:pt x="246761" y="2629281"/>
                  </a:lnTo>
                  <a:cubicBezTo>
                    <a:pt x="110490" y="2629281"/>
                    <a:pt x="0" y="2520188"/>
                    <a:pt x="0" y="2385441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44690" cy="2680081"/>
            </a:xfrm>
            <a:custGeom>
              <a:avLst/>
              <a:gdLst/>
              <a:ahLst/>
              <a:cxnLst/>
              <a:rect r="r" b="b" t="t" l="l"/>
              <a:pathLst>
                <a:path h="2680081" w="7044690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6772529" y="0"/>
                  </a:lnTo>
                  <a:lnTo>
                    <a:pt x="6772529" y="25400"/>
                  </a:lnTo>
                  <a:lnTo>
                    <a:pt x="6772529" y="0"/>
                  </a:lnTo>
                  <a:cubicBezTo>
                    <a:pt x="6922516" y="0"/>
                    <a:pt x="7044690" y="120269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2410841"/>
                  </a:lnTo>
                  <a:lnTo>
                    <a:pt x="7019290" y="2410841"/>
                  </a:lnTo>
                  <a:lnTo>
                    <a:pt x="7044690" y="2410841"/>
                  </a:lnTo>
                  <a:cubicBezTo>
                    <a:pt x="7044690" y="2559812"/>
                    <a:pt x="6922516" y="2680081"/>
                    <a:pt x="6772529" y="2680081"/>
                  </a:cubicBezTo>
                  <a:lnTo>
                    <a:pt x="6772529" y="2654681"/>
                  </a:lnTo>
                  <a:lnTo>
                    <a:pt x="6772529" y="2680081"/>
                  </a:lnTo>
                  <a:lnTo>
                    <a:pt x="272161" y="2680081"/>
                  </a:lnTo>
                  <a:lnTo>
                    <a:pt x="272161" y="2654681"/>
                  </a:lnTo>
                  <a:lnTo>
                    <a:pt x="272161" y="2680081"/>
                  </a:lnTo>
                  <a:cubicBezTo>
                    <a:pt x="122174" y="2680081"/>
                    <a:pt x="0" y="2559812"/>
                    <a:pt x="0" y="24108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10841"/>
                  </a:lnTo>
                  <a:lnTo>
                    <a:pt x="25400" y="2410841"/>
                  </a:lnTo>
                  <a:lnTo>
                    <a:pt x="50800" y="2410841"/>
                  </a:lnTo>
                  <a:cubicBezTo>
                    <a:pt x="50800" y="2531237"/>
                    <a:pt x="149606" y="2629281"/>
                    <a:pt x="272161" y="2629281"/>
                  </a:cubicBezTo>
                  <a:lnTo>
                    <a:pt x="6772529" y="2629281"/>
                  </a:lnTo>
                  <a:cubicBezTo>
                    <a:pt x="6895085" y="2629281"/>
                    <a:pt x="6993890" y="2531237"/>
                    <a:pt x="6993890" y="2410841"/>
                  </a:cubicBezTo>
                  <a:lnTo>
                    <a:pt x="6993890" y="269240"/>
                  </a:lnTo>
                  <a:cubicBezTo>
                    <a:pt x="6993890" y="148844"/>
                    <a:pt x="6895085" y="50800"/>
                    <a:pt x="6772529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6483106" y="3493294"/>
            <a:ext cx="152400" cy="1971970"/>
            <a:chOff x="0" y="0"/>
            <a:chExt cx="203200" cy="2629294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203200" cy="2629281"/>
            </a:xfrm>
            <a:custGeom>
              <a:avLst/>
              <a:gdLst/>
              <a:ahLst/>
              <a:cxnLst/>
              <a:rect r="r" b="b" t="t" l="l"/>
              <a:pathLst>
                <a:path h="262928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629281"/>
                  </a:lnTo>
                  <a:lnTo>
                    <a:pt x="0" y="2629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" t="0" r="-6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957117" y="3776815"/>
            <a:ext cx="4487913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Recruiters handle hundreds of resumes per job role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31113" y="3474244"/>
            <a:ext cx="5283546" cy="2010070"/>
            <a:chOff x="0" y="0"/>
            <a:chExt cx="7044728" cy="26800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400" y="25400"/>
              <a:ext cx="6993890" cy="2629281"/>
            </a:xfrm>
            <a:custGeom>
              <a:avLst/>
              <a:gdLst/>
              <a:ahLst/>
              <a:cxnLst/>
              <a:rect r="r" b="b" t="t" l="l"/>
              <a:pathLst>
                <a:path h="2629281" w="6993890">
                  <a:moveTo>
                    <a:pt x="0" y="243840"/>
                  </a:moveTo>
                  <a:cubicBezTo>
                    <a:pt x="0" y="109220"/>
                    <a:pt x="110490" y="0"/>
                    <a:pt x="246761" y="0"/>
                  </a:cubicBezTo>
                  <a:lnTo>
                    <a:pt x="6747129" y="0"/>
                  </a:lnTo>
                  <a:cubicBezTo>
                    <a:pt x="6883400" y="0"/>
                    <a:pt x="6993890" y="109220"/>
                    <a:pt x="6993890" y="243840"/>
                  </a:cubicBezTo>
                  <a:lnTo>
                    <a:pt x="6993890" y="2385441"/>
                  </a:lnTo>
                  <a:cubicBezTo>
                    <a:pt x="6993890" y="2520061"/>
                    <a:pt x="6883400" y="2629281"/>
                    <a:pt x="6747129" y="2629281"/>
                  </a:cubicBezTo>
                  <a:lnTo>
                    <a:pt x="246761" y="2629281"/>
                  </a:lnTo>
                  <a:cubicBezTo>
                    <a:pt x="110490" y="2629281"/>
                    <a:pt x="0" y="2520188"/>
                    <a:pt x="0" y="2385441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44690" cy="2680081"/>
            </a:xfrm>
            <a:custGeom>
              <a:avLst/>
              <a:gdLst/>
              <a:ahLst/>
              <a:cxnLst/>
              <a:rect r="r" b="b" t="t" l="l"/>
              <a:pathLst>
                <a:path h="2680081" w="7044690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6772529" y="0"/>
                  </a:lnTo>
                  <a:lnTo>
                    <a:pt x="6772529" y="25400"/>
                  </a:lnTo>
                  <a:lnTo>
                    <a:pt x="6772529" y="0"/>
                  </a:lnTo>
                  <a:cubicBezTo>
                    <a:pt x="6922516" y="0"/>
                    <a:pt x="7044690" y="120269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2410841"/>
                  </a:lnTo>
                  <a:lnTo>
                    <a:pt x="7019290" y="2410841"/>
                  </a:lnTo>
                  <a:lnTo>
                    <a:pt x="7044690" y="2410841"/>
                  </a:lnTo>
                  <a:cubicBezTo>
                    <a:pt x="7044690" y="2559812"/>
                    <a:pt x="6922516" y="2680081"/>
                    <a:pt x="6772529" y="2680081"/>
                  </a:cubicBezTo>
                  <a:lnTo>
                    <a:pt x="6772529" y="2654681"/>
                  </a:lnTo>
                  <a:lnTo>
                    <a:pt x="6772529" y="2680081"/>
                  </a:lnTo>
                  <a:lnTo>
                    <a:pt x="272161" y="2680081"/>
                  </a:lnTo>
                  <a:lnTo>
                    <a:pt x="272161" y="2654681"/>
                  </a:lnTo>
                  <a:lnTo>
                    <a:pt x="272161" y="2680081"/>
                  </a:lnTo>
                  <a:cubicBezTo>
                    <a:pt x="122174" y="2680081"/>
                    <a:pt x="0" y="2559812"/>
                    <a:pt x="0" y="24108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10841"/>
                  </a:lnTo>
                  <a:lnTo>
                    <a:pt x="25400" y="2410841"/>
                  </a:lnTo>
                  <a:lnTo>
                    <a:pt x="50800" y="2410841"/>
                  </a:lnTo>
                  <a:cubicBezTo>
                    <a:pt x="50800" y="2531237"/>
                    <a:pt x="149606" y="2629281"/>
                    <a:pt x="272161" y="2629281"/>
                  </a:cubicBezTo>
                  <a:lnTo>
                    <a:pt x="6772529" y="2629281"/>
                  </a:lnTo>
                  <a:cubicBezTo>
                    <a:pt x="6895085" y="2629281"/>
                    <a:pt x="6993890" y="2531237"/>
                    <a:pt x="6993890" y="2410841"/>
                  </a:cubicBezTo>
                  <a:lnTo>
                    <a:pt x="6993890" y="269240"/>
                  </a:lnTo>
                  <a:cubicBezTo>
                    <a:pt x="6993890" y="148844"/>
                    <a:pt x="6895085" y="50800"/>
                    <a:pt x="6772529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2012063" y="3493294"/>
            <a:ext cx="152400" cy="1971970"/>
            <a:chOff x="0" y="0"/>
            <a:chExt cx="203200" cy="2629294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203200" cy="2629281"/>
            </a:xfrm>
            <a:custGeom>
              <a:avLst/>
              <a:gdLst/>
              <a:ahLst/>
              <a:cxnLst/>
              <a:rect r="r" b="b" t="t" l="l"/>
              <a:pathLst>
                <a:path h="262928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629281"/>
                  </a:lnTo>
                  <a:lnTo>
                    <a:pt x="0" y="2629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" t="0" r="-6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486084" y="3776815"/>
            <a:ext cx="448791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High chance of missing qualified candidates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73188" y="5729735"/>
            <a:ext cx="5283546" cy="2010070"/>
            <a:chOff x="0" y="0"/>
            <a:chExt cx="7044728" cy="26800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25400" y="25400"/>
              <a:ext cx="6993890" cy="2629281"/>
            </a:xfrm>
            <a:custGeom>
              <a:avLst/>
              <a:gdLst/>
              <a:ahLst/>
              <a:cxnLst/>
              <a:rect r="r" b="b" t="t" l="l"/>
              <a:pathLst>
                <a:path h="2629281" w="6993890">
                  <a:moveTo>
                    <a:pt x="0" y="243840"/>
                  </a:moveTo>
                  <a:cubicBezTo>
                    <a:pt x="0" y="109220"/>
                    <a:pt x="110490" y="0"/>
                    <a:pt x="246761" y="0"/>
                  </a:cubicBezTo>
                  <a:lnTo>
                    <a:pt x="6747129" y="0"/>
                  </a:lnTo>
                  <a:cubicBezTo>
                    <a:pt x="6883400" y="0"/>
                    <a:pt x="6993890" y="109220"/>
                    <a:pt x="6993890" y="243840"/>
                  </a:cubicBezTo>
                  <a:lnTo>
                    <a:pt x="6993890" y="2385441"/>
                  </a:lnTo>
                  <a:cubicBezTo>
                    <a:pt x="6993890" y="2520061"/>
                    <a:pt x="6883400" y="2629281"/>
                    <a:pt x="6747129" y="2629281"/>
                  </a:cubicBezTo>
                  <a:lnTo>
                    <a:pt x="246761" y="2629281"/>
                  </a:lnTo>
                  <a:cubicBezTo>
                    <a:pt x="110490" y="2629281"/>
                    <a:pt x="0" y="2520188"/>
                    <a:pt x="0" y="2385441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044690" cy="2680081"/>
            </a:xfrm>
            <a:custGeom>
              <a:avLst/>
              <a:gdLst/>
              <a:ahLst/>
              <a:cxnLst/>
              <a:rect r="r" b="b" t="t" l="l"/>
              <a:pathLst>
                <a:path h="2680081" w="7044690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6772529" y="0"/>
                  </a:lnTo>
                  <a:lnTo>
                    <a:pt x="6772529" y="25400"/>
                  </a:lnTo>
                  <a:lnTo>
                    <a:pt x="6772529" y="0"/>
                  </a:lnTo>
                  <a:cubicBezTo>
                    <a:pt x="6922516" y="0"/>
                    <a:pt x="7044690" y="120269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2410841"/>
                  </a:lnTo>
                  <a:lnTo>
                    <a:pt x="7019290" y="2410841"/>
                  </a:lnTo>
                  <a:lnTo>
                    <a:pt x="7044690" y="2410841"/>
                  </a:lnTo>
                  <a:cubicBezTo>
                    <a:pt x="7044690" y="2559812"/>
                    <a:pt x="6922516" y="2680081"/>
                    <a:pt x="6772529" y="2680081"/>
                  </a:cubicBezTo>
                  <a:lnTo>
                    <a:pt x="6772529" y="2654681"/>
                  </a:lnTo>
                  <a:lnTo>
                    <a:pt x="6772529" y="2680081"/>
                  </a:lnTo>
                  <a:lnTo>
                    <a:pt x="272161" y="2680081"/>
                  </a:lnTo>
                  <a:lnTo>
                    <a:pt x="272161" y="2654681"/>
                  </a:lnTo>
                  <a:lnTo>
                    <a:pt x="272161" y="2680081"/>
                  </a:lnTo>
                  <a:cubicBezTo>
                    <a:pt x="122174" y="2680081"/>
                    <a:pt x="0" y="2559812"/>
                    <a:pt x="0" y="24108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10841"/>
                  </a:lnTo>
                  <a:lnTo>
                    <a:pt x="25400" y="2410841"/>
                  </a:lnTo>
                  <a:lnTo>
                    <a:pt x="50800" y="2410841"/>
                  </a:lnTo>
                  <a:cubicBezTo>
                    <a:pt x="50800" y="2531237"/>
                    <a:pt x="149606" y="2629281"/>
                    <a:pt x="272161" y="2629281"/>
                  </a:cubicBezTo>
                  <a:lnTo>
                    <a:pt x="6772529" y="2629281"/>
                  </a:lnTo>
                  <a:cubicBezTo>
                    <a:pt x="6895085" y="2629281"/>
                    <a:pt x="6993890" y="2531237"/>
                    <a:pt x="6993890" y="2410841"/>
                  </a:cubicBezTo>
                  <a:lnTo>
                    <a:pt x="6993890" y="269240"/>
                  </a:lnTo>
                  <a:cubicBezTo>
                    <a:pt x="6993890" y="148844"/>
                    <a:pt x="6895085" y="50800"/>
                    <a:pt x="6772529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954138" y="5748785"/>
            <a:ext cx="152400" cy="1971970"/>
            <a:chOff x="0" y="0"/>
            <a:chExt cx="203200" cy="2629294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203200" cy="2629281"/>
            </a:xfrm>
            <a:custGeom>
              <a:avLst/>
              <a:gdLst/>
              <a:ahLst/>
              <a:cxnLst/>
              <a:rect r="r" b="b" t="t" l="l"/>
              <a:pathLst>
                <a:path h="262928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629281"/>
                  </a:lnTo>
                  <a:lnTo>
                    <a:pt x="0" y="2629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" t="0" r="-6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428159" y="6032297"/>
            <a:ext cx="4487913" cy="136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Skill matching depends heavily on human judgment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6502156" y="5729735"/>
            <a:ext cx="5283546" cy="2010070"/>
            <a:chOff x="0" y="0"/>
            <a:chExt cx="7044728" cy="268009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25400" y="25400"/>
              <a:ext cx="6993890" cy="2629281"/>
            </a:xfrm>
            <a:custGeom>
              <a:avLst/>
              <a:gdLst/>
              <a:ahLst/>
              <a:cxnLst/>
              <a:rect r="r" b="b" t="t" l="l"/>
              <a:pathLst>
                <a:path h="2629281" w="6993890">
                  <a:moveTo>
                    <a:pt x="0" y="243840"/>
                  </a:moveTo>
                  <a:cubicBezTo>
                    <a:pt x="0" y="109220"/>
                    <a:pt x="110490" y="0"/>
                    <a:pt x="246761" y="0"/>
                  </a:cubicBezTo>
                  <a:lnTo>
                    <a:pt x="6747129" y="0"/>
                  </a:lnTo>
                  <a:cubicBezTo>
                    <a:pt x="6883400" y="0"/>
                    <a:pt x="6993890" y="109220"/>
                    <a:pt x="6993890" y="243840"/>
                  </a:cubicBezTo>
                  <a:lnTo>
                    <a:pt x="6993890" y="2385441"/>
                  </a:lnTo>
                  <a:cubicBezTo>
                    <a:pt x="6993890" y="2520061"/>
                    <a:pt x="6883400" y="2629281"/>
                    <a:pt x="6747129" y="2629281"/>
                  </a:cubicBezTo>
                  <a:lnTo>
                    <a:pt x="246761" y="2629281"/>
                  </a:lnTo>
                  <a:cubicBezTo>
                    <a:pt x="110490" y="2629281"/>
                    <a:pt x="0" y="2520188"/>
                    <a:pt x="0" y="2385441"/>
                  </a:cubicBez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044690" cy="2680081"/>
            </a:xfrm>
            <a:custGeom>
              <a:avLst/>
              <a:gdLst/>
              <a:ahLst/>
              <a:cxnLst/>
              <a:rect r="r" b="b" t="t" l="l"/>
              <a:pathLst>
                <a:path h="2680081" w="7044690">
                  <a:moveTo>
                    <a:pt x="0" y="269240"/>
                  </a:moveTo>
                  <a:cubicBezTo>
                    <a:pt x="0" y="120269"/>
                    <a:pt x="122174" y="0"/>
                    <a:pt x="272161" y="0"/>
                  </a:cubicBezTo>
                  <a:lnTo>
                    <a:pt x="6772529" y="0"/>
                  </a:lnTo>
                  <a:lnTo>
                    <a:pt x="6772529" y="25400"/>
                  </a:lnTo>
                  <a:lnTo>
                    <a:pt x="6772529" y="0"/>
                  </a:lnTo>
                  <a:cubicBezTo>
                    <a:pt x="6922516" y="0"/>
                    <a:pt x="7044690" y="120269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2410841"/>
                  </a:lnTo>
                  <a:lnTo>
                    <a:pt x="7019290" y="2410841"/>
                  </a:lnTo>
                  <a:lnTo>
                    <a:pt x="7044690" y="2410841"/>
                  </a:lnTo>
                  <a:cubicBezTo>
                    <a:pt x="7044690" y="2559812"/>
                    <a:pt x="6922516" y="2680081"/>
                    <a:pt x="6772529" y="2680081"/>
                  </a:cubicBezTo>
                  <a:lnTo>
                    <a:pt x="6772529" y="2654681"/>
                  </a:lnTo>
                  <a:lnTo>
                    <a:pt x="6772529" y="2680081"/>
                  </a:lnTo>
                  <a:lnTo>
                    <a:pt x="272161" y="2680081"/>
                  </a:lnTo>
                  <a:lnTo>
                    <a:pt x="272161" y="2654681"/>
                  </a:lnTo>
                  <a:lnTo>
                    <a:pt x="272161" y="2680081"/>
                  </a:lnTo>
                  <a:cubicBezTo>
                    <a:pt x="122174" y="2680081"/>
                    <a:pt x="0" y="2559812"/>
                    <a:pt x="0" y="241084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410841"/>
                  </a:lnTo>
                  <a:lnTo>
                    <a:pt x="25400" y="2410841"/>
                  </a:lnTo>
                  <a:lnTo>
                    <a:pt x="50800" y="2410841"/>
                  </a:lnTo>
                  <a:cubicBezTo>
                    <a:pt x="50800" y="2531237"/>
                    <a:pt x="149606" y="2629281"/>
                    <a:pt x="272161" y="2629281"/>
                  </a:cubicBezTo>
                  <a:lnTo>
                    <a:pt x="6772529" y="2629281"/>
                  </a:lnTo>
                  <a:cubicBezTo>
                    <a:pt x="6895085" y="2629281"/>
                    <a:pt x="6993890" y="2531237"/>
                    <a:pt x="6993890" y="2410841"/>
                  </a:cubicBezTo>
                  <a:lnTo>
                    <a:pt x="6993890" y="269240"/>
                  </a:lnTo>
                  <a:cubicBezTo>
                    <a:pt x="6993890" y="148844"/>
                    <a:pt x="6895085" y="50800"/>
                    <a:pt x="6772529" y="50800"/>
                  </a:cubicBezTo>
                  <a:lnTo>
                    <a:pt x="272161" y="50800"/>
                  </a:lnTo>
                  <a:lnTo>
                    <a:pt x="272161" y="25400"/>
                  </a:lnTo>
                  <a:lnTo>
                    <a:pt x="272161" y="50800"/>
                  </a:lnTo>
                  <a:cubicBezTo>
                    <a:pt x="149606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3F3F4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6483106" y="5748785"/>
            <a:ext cx="152400" cy="1971970"/>
            <a:chOff x="0" y="0"/>
            <a:chExt cx="203200" cy="2629294"/>
          </a:xfrm>
        </p:grpSpPr>
        <p:sp>
          <p:nvSpPr>
            <p:cNvPr name="Freeform 35" id="35" descr="preencoded.png"/>
            <p:cNvSpPr/>
            <p:nvPr/>
          </p:nvSpPr>
          <p:spPr>
            <a:xfrm flipH="false" flipV="false" rot="0">
              <a:off x="0" y="0"/>
              <a:ext cx="203200" cy="2629281"/>
            </a:xfrm>
            <a:custGeom>
              <a:avLst/>
              <a:gdLst/>
              <a:ahLst/>
              <a:cxnLst/>
              <a:rect r="r" b="b" t="t" l="l"/>
              <a:pathLst>
                <a:path h="262928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2629281"/>
                  </a:lnTo>
                  <a:lnTo>
                    <a:pt x="0" y="2629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" t="0" r="-6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6957117" y="6032297"/>
            <a:ext cx="448791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Lack of consistency in candidate evaluation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2238" y="7953966"/>
            <a:ext cx="16303523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0D6DE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Goal: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 To reduce screening time and improve accuracy using intelligent automation.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4"/>
              <a:stretch>
                <a:fillRect l="0" t="-8127" r="0" b="-8127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432925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4"/>
              <a:stretch>
                <a:fillRect l="0" t="-1851" r="0" b="-1851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74146"/>
            <a:ext cx="6653660" cy="74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How the System Works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53280" y="2646159"/>
            <a:ext cx="15781287" cy="5921873"/>
            <a:chOff x="0" y="0"/>
            <a:chExt cx="21041716" cy="7895831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21041740" cy="7895844"/>
            </a:xfrm>
            <a:custGeom>
              <a:avLst/>
              <a:gdLst/>
              <a:ahLst/>
              <a:cxnLst/>
              <a:rect r="r" b="b" t="t" l="l"/>
              <a:pathLst>
                <a:path h="7895844" w="21041740">
                  <a:moveTo>
                    <a:pt x="0" y="0"/>
                  </a:moveTo>
                  <a:lnTo>
                    <a:pt x="21041740" y="0"/>
                  </a:lnTo>
                  <a:lnTo>
                    <a:pt x="21041740" y="7895844"/>
                  </a:lnTo>
                  <a:lnTo>
                    <a:pt x="0" y="78958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7" r="0" b="-17"/>
              </a:stretch>
            </a:blipFill>
          </p:spPr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14730679" y="4154567"/>
            <a:ext cx="815169" cy="815169"/>
          </a:xfrm>
          <a:custGeom>
            <a:avLst/>
            <a:gdLst/>
            <a:ahLst/>
            <a:cxnLst/>
            <a:rect r="r" b="b" t="t" l="l"/>
            <a:pathLst>
              <a:path h="815169" w="815169">
                <a:moveTo>
                  <a:pt x="0" y="0"/>
                </a:moveTo>
                <a:lnTo>
                  <a:pt x="815169" y="0"/>
                </a:lnTo>
                <a:lnTo>
                  <a:pt x="815169" y="815168"/>
                </a:lnTo>
                <a:lnTo>
                  <a:pt x="0" y="815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744" r="0" b="-174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004417" y="6882127"/>
            <a:ext cx="2380288" cy="93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Compute Score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1746401" y="4156100"/>
            <a:ext cx="815169" cy="815169"/>
          </a:xfrm>
          <a:custGeom>
            <a:avLst/>
            <a:gdLst/>
            <a:ahLst/>
            <a:cxnLst/>
            <a:rect r="r" b="b" t="t" l="l"/>
            <a:pathLst>
              <a:path h="815169" w="815169">
                <a:moveTo>
                  <a:pt x="0" y="0"/>
                </a:moveTo>
                <a:lnTo>
                  <a:pt x="815169" y="0"/>
                </a:lnTo>
                <a:lnTo>
                  <a:pt x="815169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744" t="0" r="-174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04594" y="6882127"/>
            <a:ext cx="2380288" cy="93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Identify Skills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762886" y="4156100"/>
            <a:ext cx="815169" cy="815169"/>
          </a:xfrm>
          <a:custGeom>
            <a:avLst/>
            <a:gdLst/>
            <a:ahLst/>
            <a:cxnLst/>
            <a:rect r="r" b="b" t="t" l="l"/>
            <a:pathLst>
              <a:path h="815169" w="815169">
                <a:moveTo>
                  <a:pt x="0" y="0"/>
                </a:moveTo>
                <a:lnTo>
                  <a:pt x="815168" y="0"/>
                </a:lnTo>
                <a:lnTo>
                  <a:pt x="815168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6976" r="0" b="-697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021079" y="7111394"/>
            <a:ext cx="2380288" cy="47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Extract Text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5779370" y="4156100"/>
            <a:ext cx="815169" cy="815169"/>
          </a:xfrm>
          <a:custGeom>
            <a:avLst/>
            <a:gdLst/>
            <a:ahLst/>
            <a:cxnLst/>
            <a:rect r="r" b="b" t="t" l="l"/>
            <a:pathLst>
              <a:path h="815169" w="815169">
                <a:moveTo>
                  <a:pt x="0" y="0"/>
                </a:moveTo>
                <a:lnTo>
                  <a:pt x="815168" y="0"/>
                </a:lnTo>
                <a:lnTo>
                  <a:pt x="815168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9302" r="0" b="-930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37563" y="7111394"/>
            <a:ext cx="2380288" cy="47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Provide JD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2779547" y="4156100"/>
            <a:ext cx="815169" cy="815169"/>
          </a:xfrm>
          <a:custGeom>
            <a:avLst/>
            <a:gdLst/>
            <a:ahLst/>
            <a:cxnLst/>
            <a:rect r="r" b="b" t="t" l="l"/>
            <a:pathLst>
              <a:path h="815169" w="815169">
                <a:moveTo>
                  <a:pt x="0" y="0"/>
                </a:moveTo>
                <a:lnTo>
                  <a:pt x="815169" y="0"/>
                </a:lnTo>
                <a:lnTo>
                  <a:pt x="815169" y="815169"/>
                </a:lnTo>
                <a:lnTo>
                  <a:pt x="0" y="8151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-12209" r="0" b="-1220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88830" y="7111394"/>
            <a:ext cx="2380288" cy="47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Upload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8801252"/>
            <a:ext cx="16303523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0D6DE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Output:</a:t>
            </a: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 A clear, ranked list of candidates with skill insights.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10891"/>
            <a:ext cx="5387130" cy="72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Benefits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2515791"/>
            <a:ext cx="3883971" cy="2443753"/>
            <a:chOff x="0" y="0"/>
            <a:chExt cx="5178628" cy="32583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78552" cy="3258312"/>
            </a:xfrm>
            <a:custGeom>
              <a:avLst/>
              <a:gdLst/>
              <a:ahLst/>
              <a:cxnLst/>
              <a:rect r="r" b="b" t="t" l="l"/>
              <a:pathLst>
                <a:path h="3258312" w="5178552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5124704" y="0"/>
                  </a:lnTo>
                  <a:cubicBezTo>
                    <a:pt x="5154422" y="0"/>
                    <a:pt x="5178552" y="24130"/>
                    <a:pt x="5178552" y="53848"/>
                  </a:cubicBezTo>
                  <a:lnTo>
                    <a:pt x="5178552" y="3204464"/>
                  </a:lnTo>
                  <a:cubicBezTo>
                    <a:pt x="5178552" y="3234182"/>
                    <a:pt x="5154422" y="3258312"/>
                    <a:pt x="5124704" y="3258312"/>
                  </a:cubicBezTo>
                  <a:lnTo>
                    <a:pt x="53848" y="3258312"/>
                  </a:lnTo>
                  <a:cubicBezTo>
                    <a:pt x="24130" y="3258312"/>
                    <a:pt x="0" y="3234182"/>
                    <a:pt x="0" y="3204464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61472" y="2785024"/>
            <a:ext cx="807987" cy="807987"/>
            <a:chOff x="0" y="0"/>
            <a:chExt cx="1077316" cy="1077316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077341" cy="1077341"/>
            </a:xfrm>
            <a:custGeom>
              <a:avLst/>
              <a:gdLst/>
              <a:ahLst/>
              <a:cxnLst/>
              <a:rect r="r" b="b" t="t" l="l"/>
              <a:pathLst>
                <a:path h="1077341" w="1077341">
                  <a:moveTo>
                    <a:pt x="0" y="0"/>
                  </a:moveTo>
                  <a:lnTo>
                    <a:pt x="1077341" y="0"/>
                  </a:lnTo>
                  <a:lnTo>
                    <a:pt x="1077341" y="1077341"/>
                  </a:lnTo>
                  <a:lnTo>
                    <a:pt x="0" y="1077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" b="2"/>
              </a:stretch>
            </a:blip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483671" y="3007071"/>
            <a:ext cx="363588" cy="363588"/>
          </a:xfrm>
          <a:custGeom>
            <a:avLst/>
            <a:gdLst/>
            <a:ahLst/>
            <a:cxnLst/>
            <a:rect r="r" b="b" t="t" l="l"/>
            <a:pathLst>
              <a:path h="363588" w="363588">
                <a:moveTo>
                  <a:pt x="0" y="0"/>
                </a:moveTo>
                <a:lnTo>
                  <a:pt x="363588" y="0"/>
                </a:lnTo>
                <a:lnTo>
                  <a:pt x="363588" y="363588"/>
                </a:lnTo>
                <a:lnTo>
                  <a:pt x="0" y="3635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1472" y="3810743"/>
            <a:ext cx="3345504" cy="8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Saves recruiter time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132041" y="2515791"/>
            <a:ext cx="3883971" cy="2443753"/>
            <a:chOff x="0" y="0"/>
            <a:chExt cx="5178628" cy="32583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78552" cy="3258312"/>
            </a:xfrm>
            <a:custGeom>
              <a:avLst/>
              <a:gdLst/>
              <a:ahLst/>
              <a:cxnLst/>
              <a:rect r="r" b="b" t="t" l="l"/>
              <a:pathLst>
                <a:path h="3258312" w="5178552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5124704" y="0"/>
                  </a:lnTo>
                  <a:cubicBezTo>
                    <a:pt x="5154422" y="0"/>
                    <a:pt x="5178552" y="24130"/>
                    <a:pt x="5178552" y="53848"/>
                  </a:cubicBezTo>
                  <a:lnTo>
                    <a:pt x="5178552" y="3204464"/>
                  </a:lnTo>
                  <a:cubicBezTo>
                    <a:pt x="5178552" y="3234182"/>
                    <a:pt x="5154422" y="3258312"/>
                    <a:pt x="5124704" y="3258312"/>
                  </a:cubicBezTo>
                  <a:lnTo>
                    <a:pt x="53848" y="3258312"/>
                  </a:lnTo>
                  <a:cubicBezTo>
                    <a:pt x="24130" y="3258312"/>
                    <a:pt x="0" y="3234182"/>
                    <a:pt x="0" y="3204464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5401266" y="2785024"/>
            <a:ext cx="807987" cy="807987"/>
            <a:chOff x="0" y="0"/>
            <a:chExt cx="1077316" cy="1077316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077341" cy="1077341"/>
            </a:xfrm>
            <a:custGeom>
              <a:avLst/>
              <a:gdLst/>
              <a:ahLst/>
              <a:cxnLst/>
              <a:rect r="r" b="b" t="t" l="l"/>
              <a:pathLst>
                <a:path h="1077341" w="1077341">
                  <a:moveTo>
                    <a:pt x="0" y="0"/>
                  </a:moveTo>
                  <a:lnTo>
                    <a:pt x="1077341" y="0"/>
                  </a:lnTo>
                  <a:lnTo>
                    <a:pt x="1077341" y="1077341"/>
                  </a:lnTo>
                  <a:lnTo>
                    <a:pt x="0" y="1077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2" b="2"/>
              </a:stretch>
            </a:blipFill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5623474" y="3007071"/>
            <a:ext cx="363588" cy="363588"/>
          </a:xfrm>
          <a:custGeom>
            <a:avLst/>
            <a:gdLst/>
            <a:ahLst/>
            <a:cxnLst/>
            <a:rect r="r" b="b" t="t" l="l"/>
            <a:pathLst>
              <a:path h="363588" w="363588">
                <a:moveTo>
                  <a:pt x="0" y="0"/>
                </a:moveTo>
                <a:lnTo>
                  <a:pt x="363589" y="0"/>
                </a:lnTo>
                <a:lnTo>
                  <a:pt x="363589" y="363588"/>
                </a:lnTo>
                <a:lnTo>
                  <a:pt x="0" y="363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5129" t="0" r="-5126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401266" y="3810743"/>
            <a:ext cx="3345504" cy="8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Improves hiring efficiency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71845" y="2515791"/>
            <a:ext cx="3883971" cy="2443753"/>
            <a:chOff x="0" y="0"/>
            <a:chExt cx="5178628" cy="32583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78552" cy="3258312"/>
            </a:xfrm>
            <a:custGeom>
              <a:avLst/>
              <a:gdLst/>
              <a:ahLst/>
              <a:cxnLst/>
              <a:rect r="r" b="b" t="t" l="l"/>
              <a:pathLst>
                <a:path h="3258312" w="5178552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5124704" y="0"/>
                  </a:lnTo>
                  <a:cubicBezTo>
                    <a:pt x="5154422" y="0"/>
                    <a:pt x="5178552" y="24130"/>
                    <a:pt x="5178552" y="53848"/>
                  </a:cubicBezTo>
                  <a:lnTo>
                    <a:pt x="5178552" y="3204464"/>
                  </a:lnTo>
                  <a:cubicBezTo>
                    <a:pt x="5178552" y="3234182"/>
                    <a:pt x="5154422" y="3258312"/>
                    <a:pt x="5124704" y="3258312"/>
                  </a:cubicBezTo>
                  <a:lnTo>
                    <a:pt x="53848" y="3258312"/>
                  </a:lnTo>
                  <a:cubicBezTo>
                    <a:pt x="24130" y="3258312"/>
                    <a:pt x="0" y="3234182"/>
                    <a:pt x="0" y="3204464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541078" y="2785024"/>
            <a:ext cx="807987" cy="807987"/>
            <a:chOff x="0" y="0"/>
            <a:chExt cx="1077316" cy="1077316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077341" cy="1077341"/>
            </a:xfrm>
            <a:custGeom>
              <a:avLst/>
              <a:gdLst/>
              <a:ahLst/>
              <a:cxnLst/>
              <a:rect r="r" b="b" t="t" l="l"/>
              <a:pathLst>
                <a:path h="1077341" w="1077341">
                  <a:moveTo>
                    <a:pt x="0" y="0"/>
                  </a:moveTo>
                  <a:lnTo>
                    <a:pt x="1077341" y="0"/>
                  </a:lnTo>
                  <a:lnTo>
                    <a:pt x="1077341" y="1077341"/>
                  </a:lnTo>
                  <a:lnTo>
                    <a:pt x="0" y="1077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2" b="2"/>
              </a:stretch>
            </a:blipFill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9763277" y="3007071"/>
            <a:ext cx="363588" cy="363588"/>
          </a:xfrm>
          <a:custGeom>
            <a:avLst/>
            <a:gdLst/>
            <a:ahLst/>
            <a:cxnLst/>
            <a:rect r="r" b="b" t="t" l="l"/>
            <a:pathLst>
              <a:path h="363588" w="363588">
                <a:moveTo>
                  <a:pt x="0" y="0"/>
                </a:moveTo>
                <a:lnTo>
                  <a:pt x="363589" y="0"/>
                </a:lnTo>
                <a:lnTo>
                  <a:pt x="363589" y="363588"/>
                </a:lnTo>
                <a:lnTo>
                  <a:pt x="0" y="3635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7691" t="0" r="-7694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541078" y="3810743"/>
            <a:ext cx="3345504" cy="8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Ensures unbiased screening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411648" y="2515791"/>
            <a:ext cx="3884114" cy="2443753"/>
            <a:chOff x="0" y="0"/>
            <a:chExt cx="5178819" cy="32583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178806" cy="3258312"/>
            </a:xfrm>
            <a:custGeom>
              <a:avLst/>
              <a:gdLst/>
              <a:ahLst/>
              <a:cxnLst/>
              <a:rect r="r" b="b" t="t" l="l"/>
              <a:pathLst>
                <a:path h="3258312" w="5178806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5124958" y="0"/>
                  </a:lnTo>
                  <a:cubicBezTo>
                    <a:pt x="5154676" y="0"/>
                    <a:pt x="5178806" y="24130"/>
                    <a:pt x="5178806" y="53848"/>
                  </a:cubicBezTo>
                  <a:lnTo>
                    <a:pt x="5178806" y="3204464"/>
                  </a:lnTo>
                  <a:cubicBezTo>
                    <a:pt x="5178806" y="3234182"/>
                    <a:pt x="5154676" y="3258312"/>
                    <a:pt x="5124958" y="3258312"/>
                  </a:cubicBezTo>
                  <a:lnTo>
                    <a:pt x="53848" y="3258312"/>
                  </a:lnTo>
                  <a:cubicBezTo>
                    <a:pt x="24130" y="3258312"/>
                    <a:pt x="0" y="3234182"/>
                    <a:pt x="0" y="3204464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3680872" y="2785024"/>
            <a:ext cx="807987" cy="807987"/>
            <a:chOff x="0" y="0"/>
            <a:chExt cx="1077316" cy="1077316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1077341" cy="1077341"/>
            </a:xfrm>
            <a:custGeom>
              <a:avLst/>
              <a:gdLst/>
              <a:ahLst/>
              <a:cxnLst/>
              <a:rect r="r" b="b" t="t" l="l"/>
              <a:pathLst>
                <a:path h="1077341" w="1077341">
                  <a:moveTo>
                    <a:pt x="0" y="0"/>
                  </a:moveTo>
                  <a:lnTo>
                    <a:pt x="1077341" y="0"/>
                  </a:lnTo>
                  <a:lnTo>
                    <a:pt x="1077341" y="1077341"/>
                  </a:lnTo>
                  <a:lnTo>
                    <a:pt x="0" y="1077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2" b="2"/>
              </a:stretch>
            </a:blipFill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13903081" y="3007071"/>
            <a:ext cx="363588" cy="363588"/>
          </a:xfrm>
          <a:custGeom>
            <a:avLst/>
            <a:gdLst/>
            <a:ahLst/>
            <a:cxnLst/>
            <a:rect r="r" b="b" t="t" l="l"/>
            <a:pathLst>
              <a:path h="363588" w="363588">
                <a:moveTo>
                  <a:pt x="0" y="0"/>
                </a:moveTo>
                <a:lnTo>
                  <a:pt x="363588" y="0"/>
                </a:lnTo>
                <a:lnTo>
                  <a:pt x="363588" y="363588"/>
                </a:lnTo>
                <a:lnTo>
                  <a:pt x="0" y="3635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2564" r="0" b="-2562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3680872" y="3810743"/>
            <a:ext cx="3345656" cy="87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Easy to use and scalable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92238" y="5215385"/>
            <a:ext cx="16303523" cy="2023024"/>
            <a:chOff x="0" y="0"/>
            <a:chExt cx="21738031" cy="269736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737955" cy="2697353"/>
            </a:xfrm>
            <a:custGeom>
              <a:avLst/>
              <a:gdLst/>
              <a:ahLst/>
              <a:cxnLst/>
              <a:rect r="r" b="b" t="t" l="l"/>
              <a:pathLst>
                <a:path h="2697353" w="21737955">
                  <a:moveTo>
                    <a:pt x="0" y="53848"/>
                  </a:moveTo>
                  <a:cubicBezTo>
                    <a:pt x="0" y="24130"/>
                    <a:pt x="24130" y="0"/>
                    <a:pt x="53848" y="0"/>
                  </a:cubicBezTo>
                  <a:lnTo>
                    <a:pt x="21684107" y="0"/>
                  </a:lnTo>
                  <a:cubicBezTo>
                    <a:pt x="21713825" y="0"/>
                    <a:pt x="21737955" y="24130"/>
                    <a:pt x="21737955" y="53848"/>
                  </a:cubicBezTo>
                  <a:lnTo>
                    <a:pt x="21737955" y="2643505"/>
                  </a:lnTo>
                  <a:cubicBezTo>
                    <a:pt x="21737955" y="2673223"/>
                    <a:pt x="21713825" y="2697353"/>
                    <a:pt x="21684107" y="2697353"/>
                  </a:cubicBezTo>
                  <a:lnTo>
                    <a:pt x="53848" y="2697353"/>
                  </a:lnTo>
                  <a:cubicBezTo>
                    <a:pt x="24130" y="2697353"/>
                    <a:pt x="0" y="2673223"/>
                    <a:pt x="0" y="2643505"/>
                  </a:cubicBezTo>
                  <a:close/>
                </a:path>
              </a:pathLst>
            </a:custGeom>
            <a:solidFill>
              <a:srgbClr val="26262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261472" y="5484609"/>
            <a:ext cx="807987" cy="807987"/>
            <a:chOff x="0" y="0"/>
            <a:chExt cx="1077316" cy="1077316"/>
          </a:xfrm>
        </p:grpSpPr>
        <p:sp>
          <p:nvSpPr>
            <p:cNvPr name="Freeform 34" id="34" descr="preencoded.png"/>
            <p:cNvSpPr/>
            <p:nvPr/>
          </p:nvSpPr>
          <p:spPr>
            <a:xfrm flipH="false" flipV="false" rot="0">
              <a:off x="0" y="0"/>
              <a:ext cx="1077341" cy="1077341"/>
            </a:xfrm>
            <a:custGeom>
              <a:avLst/>
              <a:gdLst/>
              <a:ahLst/>
              <a:cxnLst/>
              <a:rect r="r" b="b" t="t" l="l"/>
              <a:pathLst>
                <a:path h="1077341" w="1077341">
                  <a:moveTo>
                    <a:pt x="0" y="0"/>
                  </a:moveTo>
                  <a:lnTo>
                    <a:pt x="1077341" y="0"/>
                  </a:lnTo>
                  <a:lnTo>
                    <a:pt x="1077341" y="1077341"/>
                  </a:lnTo>
                  <a:lnTo>
                    <a:pt x="0" y="1077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2" b="2"/>
              </a:stretch>
            </a:blipFill>
          </p:spPr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1483671" y="5706666"/>
            <a:ext cx="363588" cy="363588"/>
          </a:xfrm>
          <a:custGeom>
            <a:avLst/>
            <a:gdLst/>
            <a:ahLst/>
            <a:cxnLst/>
            <a:rect r="r" b="b" t="t" l="l"/>
            <a:pathLst>
              <a:path h="363588" w="363588">
                <a:moveTo>
                  <a:pt x="0" y="0"/>
                </a:moveTo>
                <a:lnTo>
                  <a:pt x="363588" y="0"/>
                </a:lnTo>
                <a:lnTo>
                  <a:pt x="363588" y="363588"/>
                </a:lnTo>
                <a:lnTo>
                  <a:pt x="0" y="3635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3845" t="0" r="-3845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261472" y="6510338"/>
            <a:ext cx="6315227" cy="4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Suitable for real-world HR workflows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2238" y="7584129"/>
            <a:ext cx="4040238" cy="54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92238" y="8444360"/>
            <a:ext cx="16303523" cy="90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This project demonstrates how AI and NLP can enhance recruitment by automating resume screening while maintaining professional decision support for HR teams.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DAG_oSbn3x0</dc:identifier>
  <dcterms:modified xsi:type="dcterms:W3CDTF">2011-08-01T06:04:30Z</dcterms:modified>
  <cp:revision>1</cp:revision>
  <dc:title>AI-Based-Resume-Screening-and-Skill-Matching-System.pptx</dc:title>
</cp:coreProperties>
</file>